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3" r:id="rId4"/>
    <p:sldId id="290" r:id="rId5"/>
    <p:sldId id="273" r:id="rId6"/>
    <p:sldId id="295" r:id="rId7"/>
    <p:sldId id="270" r:id="rId8"/>
    <p:sldId id="305" r:id="rId9"/>
    <p:sldId id="306" r:id="rId10"/>
    <p:sldId id="271" r:id="rId11"/>
    <p:sldId id="293" r:id="rId12"/>
    <p:sldId id="272" r:id="rId13"/>
    <p:sldId id="263" r:id="rId14"/>
    <p:sldId id="286" r:id="rId15"/>
    <p:sldId id="28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4"/>
    <a:srgbClr val="169BD3"/>
    <a:srgbClr val="E8AA31"/>
    <a:srgbClr val="44B5E8"/>
    <a:srgbClr val="C40B74"/>
    <a:srgbClr val="FD0695"/>
    <a:srgbClr val="E70086"/>
    <a:srgbClr val="25D9CF"/>
    <a:srgbClr val="20A69E"/>
    <a:srgbClr val="E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/>
    <p:restoredTop sz="75973"/>
  </p:normalViewPr>
  <p:slideViewPr>
    <p:cSldViewPr snapToGrid="0" snapToObjects="1">
      <p:cViewPr varScale="1">
        <p:scale>
          <a:sx n="66" d="100"/>
          <a:sy n="66" d="100"/>
        </p:scale>
        <p:origin x="18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notesViewPr>
    <p:cSldViewPr snapToGrid="0" snapToObjects="1">
      <p:cViewPr varScale="1">
        <p:scale>
          <a:sx n="140" d="100"/>
          <a:sy n="140" d="100"/>
        </p:scale>
        <p:origin x="-32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B6BC-2F7F-E948-AF21-E4053C8D8F29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C34D-B23B-6F42-B99C-7D0CE91AA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7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27EE-30ED-844B-BFE7-1ECA28CBF027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1A1A-ABA1-E943-A17B-4FCA8D9DE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4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3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84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17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7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6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2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4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3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06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8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3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0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363-1B80-1E47-A7A2-77997B73BAAB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C622-8F1F-684C-9D84-DF765126F7B2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A9B-5017-7A46-A608-3696E8B4828E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BE4-1400-AF42-86F0-0B236B8284CC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0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60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6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8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9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7B90-B9C5-2F4B-A4C0-2E6500059B04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7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7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5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9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26D-49AA-B54A-837A-5B98E49FA207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11C-B04E-A247-ADEA-10A263BDE8DC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7980-1E88-AF4C-9BE8-3D9D99B37219}" type="datetime1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91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F565-7C34-214B-B8AD-DA8A381A0C52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F65-8BB7-CF40-B7EB-9BAE9A9B527B}" type="datetime1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4DA-CA4A-8F4F-9A49-4DC005540668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GAIA_3To/APEL/%20LOGOS/LOGO%20APEL%200714/LOGO%20SIMPLE/LogoSimpleBLANC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C0C5-2EB1-9E46-A44B-F9B6EFD0567B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88988" y="288998"/>
            <a:ext cx="8593592" cy="6281905"/>
          </a:xfrm>
          <a:prstGeom prst="rect">
            <a:avLst/>
          </a:prstGeom>
          <a:solidFill>
            <a:srgbClr val="E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5094" y="284687"/>
            <a:ext cx="8593592" cy="703683"/>
          </a:xfrm>
          <a:prstGeom prst="rect">
            <a:avLst/>
          </a:prstGeom>
          <a:solidFill>
            <a:srgbClr val="20A69E"/>
          </a:solidFill>
          <a:ln>
            <a:noFill/>
          </a:ln>
          <a:effectLst>
            <a:outerShdw blurRad="50800" dist="38100" dir="576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0A69E"/>
              </a:solidFill>
            </a:endParaRPr>
          </a:p>
        </p:txBody>
      </p:sp>
      <p:pic>
        <p:nvPicPr>
          <p:cNvPr id="9" name="Logo+Appellation_blc.pn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99" y="320735"/>
            <a:ext cx="866711" cy="643406"/>
          </a:xfrm>
          <a:prstGeom prst="rect">
            <a:avLst/>
          </a:prstGeom>
          <a:solidFill>
            <a:srgbClr val="20A69E"/>
          </a:solidFill>
        </p:spPr>
      </p:pic>
    </p:spTree>
    <p:extLst>
      <p:ext uri="{BB962C8B-B14F-4D97-AF65-F5344CB8AC3E}">
        <p14:creationId xmlns:p14="http://schemas.microsoft.com/office/powerpoint/2010/main" val="38097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A42-6A0A-424B-B70C-F68839A7CB1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%20NOUVELLE%20CHARTE%202009/Logo+Appellation_blc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localhost/Volumes/GAIA_3To/APEL/MASQUES%20PPT/2018/Page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rcuits-courts.com/solidarit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el.ecolejaherblay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elsaintejeannedarcherblay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W5SSiDq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0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96897" y="6432045"/>
            <a:ext cx="1625803" cy="42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860" y="3186584"/>
            <a:ext cx="7276138" cy="1095149"/>
          </a:xfrm>
          <a:prstGeom prst="rect">
            <a:avLst/>
          </a:prstGeom>
          <a:solidFill>
            <a:srgbClr val="C40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" y="1620876"/>
            <a:ext cx="6664568" cy="1565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/>
          <p:cNvSpPr>
            <a:spLocks noGrp="1"/>
          </p:cNvSpPr>
          <p:nvPr>
            <p:ph type="subTitle" idx="1"/>
          </p:nvPr>
        </p:nvSpPr>
        <p:spPr>
          <a:xfrm>
            <a:off x="693405" y="3334941"/>
            <a:ext cx="6873519" cy="425955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Association de parents d’élèves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de l’enseignement libre</a:t>
            </a:r>
          </a:p>
        </p:txBody>
      </p:sp>
      <p:pic>
        <p:nvPicPr>
          <p:cNvPr id="18" name="Logo+Appellation_blc.png" descr="/Volumes/GAIA_3To/APEL/ LOGOS/ NOUVELLE CHARTE 2009/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47" y="3319027"/>
            <a:ext cx="1232758" cy="770086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6212502" y="3407105"/>
            <a:ext cx="0" cy="62362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50300" y="1800555"/>
            <a:ext cx="7772400" cy="147002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20A69E"/>
                </a:solidFill>
                <a:latin typeface="Martel Sans Black"/>
                <a:cs typeface="Martel Sans Black"/>
              </a:rPr>
              <a:t>APEL Sainte Jeanne d’Arc Herblay-sur-Seine</a:t>
            </a:r>
          </a:p>
        </p:txBody>
      </p:sp>
    </p:spTree>
    <p:extLst>
      <p:ext uri="{BB962C8B-B14F-4D97-AF65-F5344CB8AC3E}">
        <p14:creationId xmlns:p14="http://schemas.microsoft.com/office/powerpoint/2010/main" val="8411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46366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La cotisation finance…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65620" y="1426683"/>
            <a:ext cx="7583788" cy="470344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Votre cotisation à l’APEL : une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et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indivisible, portée sur la facture de scolarité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et réglée en une fois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Les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actions menées par l’Apel aux différents échelons du mouvement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établissement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département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académie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national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Les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services offerts à l’ensemble des parents</a:t>
            </a:r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9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337939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10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Votre Apel d’établissement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10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2627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Présentation de l’équipe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457196" y="1208311"/>
            <a:ext cx="7898151" cy="53002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1800" i="1" dirty="0">
                <a:solidFill>
                  <a:schemeClr val="tx1"/>
                </a:solidFill>
                <a:latin typeface="Helvetica 45 Light"/>
                <a:cs typeface="Helvetica 45 Light"/>
              </a:rPr>
              <a:t>Voici les membres de l’équipe Bureau et le Conseil d’Administration:</a:t>
            </a: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1800" b="1" dirty="0">
                <a:solidFill>
                  <a:schemeClr val="tx1"/>
                </a:solidFill>
                <a:latin typeface="Helvetica 45 Light"/>
                <a:cs typeface="Helvetica 45 Light"/>
              </a:rPr>
              <a:t>… tous sont bénévoles (= non rémunérés) ! </a:t>
            </a: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11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F0C9CE-BC63-4808-9526-8820C586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5" t="15698" r="39643" b="13474"/>
          <a:stretch/>
        </p:blipFill>
        <p:spPr>
          <a:xfrm>
            <a:off x="603005" y="1554381"/>
            <a:ext cx="3045493" cy="29335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49F39E-C847-4108-8BD6-BD363D4E0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78" t="25543" r="39643" b="36660"/>
          <a:stretch/>
        </p:blipFill>
        <p:spPr>
          <a:xfrm>
            <a:off x="606044" y="4487886"/>
            <a:ext cx="3045493" cy="1516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D98B4E-E8A4-4EFB-9D88-4FFFEFEFD6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86" t="15698" r="35893" b="2993"/>
          <a:stretch/>
        </p:blipFill>
        <p:spPr>
          <a:xfrm>
            <a:off x="4572000" y="2143314"/>
            <a:ext cx="3329815" cy="32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Organisation du travail de l’équipe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58662" y="1406332"/>
            <a:ext cx="5476824" cy="4703445"/>
          </a:xfrm>
        </p:spPr>
        <p:txBody>
          <a:bodyPr>
            <a:normAutofit lnSpcReduction="10000"/>
          </a:bodyPr>
          <a:lstStyle/>
          <a:p>
            <a:pPr algn="l"/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Petit-déjeuner de rentrée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Portrait individuel et photo de classe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Opérations caritatives (bougies du Secours Catholique, </a:t>
            </a:r>
            <a:r>
              <a:rPr lang="fr-FR" sz="1600" dirty="0" err="1">
                <a:solidFill>
                  <a:schemeClr val="tx1"/>
                </a:solidFill>
                <a:latin typeface="Helvetica 45 Light"/>
                <a:cs typeface="Helvetica 45 Light"/>
              </a:rPr>
              <a:t>Recytextle</a:t>
            </a: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, banque alimentaire 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Marché de Noël en collaboration avec une classe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Vente de chocolats (Noël et Pâques)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Cadeaux de Noël des maternelles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Galette des rois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Fête du printemps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Festival du livre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Participation financière aux sorties et voyages scolaires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Subventions pour l’école (exemple matériel numérique)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Soutient des parents et des enfants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La kermesse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12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06D9182-3F04-467A-A719-085C17B02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35486" y="2480753"/>
            <a:ext cx="2360780" cy="23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Bénévole Apel : pourquoi pas vous ?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58661" y="1406332"/>
            <a:ext cx="7405221" cy="4703445"/>
          </a:xfrm>
        </p:spPr>
        <p:txBody>
          <a:bodyPr>
            <a:normAutofit fontScale="92500" lnSpcReduction="20000"/>
          </a:bodyPr>
          <a:lstStyle/>
          <a:p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3600" dirty="0">
                <a:solidFill>
                  <a:schemeClr val="tx1"/>
                </a:solidFill>
                <a:latin typeface="Helvetica 45 Light"/>
                <a:cs typeface="Helvetica 45 Light"/>
              </a:rPr>
              <a:t>Vous souhaitez vous associer à nos actions ?</a:t>
            </a:r>
          </a:p>
          <a:p>
            <a:endParaRPr lang="fr-FR" sz="3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4400" b="1" dirty="0">
                <a:solidFill>
                  <a:schemeClr val="tx1"/>
                </a:solidFill>
                <a:latin typeface="Helvetica 45 Light"/>
                <a:cs typeface="Helvetica 45 Light"/>
              </a:rPr>
              <a:t>N’hésitez pas à nous rejoindre !</a:t>
            </a:r>
          </a:p>
          <a:p>
            <a:endParaRPr lang="fr-FR" sz="44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1700" b="0" i="0" dirty="0">
                <a:solidFill>
                  <a:srgbClr val="5F6368"/>
                </a:solidFill>
                <a:effectLst/>
                <a:latin typeface="Roboto"/>
                <a:hlinkClick r:id="rId3"/>
              </a:rPr>
              <a:t>apel.ecolejaherblay@gmail.com</a:t>
            </a:r>
            <a:endParaRPr lang="fr-FR" sz="1700" b="0" i="0" dirty="0">
              <a:solidFill>
                <a:srgbClr val="5F6368"/>
              </a:solidFill>
              <a:effectLst/>
              <a:latin typeface="Roboto"/>
            </a:endParaRPr>
          </a:p>
          <a:p>
            <a:endParaRPr lang="fr-FR" sz="1700" b="0" i="0" dirty="0">
              <a:solidFill>
                <a:srgbClr val="5F6368"/>
              </a:solidFill>
              <a:effectLst/>
              <a:latin typeface="Roboto"/>
            </a:endParaRPr>
          </a:p>
          <a:p>
            <a:r>
              <a:rPr lang="fr-FR" sz="1700" b="1" dirty="0">
                <a:solidFill>
                  <a:schemeClr val="tx1"/>
                </a:solidFill>
                <a:latin typeface="Helvetica 45 Light"/>
                <a:cs typeface="Helvetica 45 Light"/>
                <a:hlinkClick r:id="rId4"/>
              </a:rPr>
              <a:t>http://apelsaintejeannedarcherblay.fr</a:t>
            </a:r>
            <a:r>
              <a:rPr lang="fr-FR" sz="1700" b="1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13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25741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A9497FC5-DB0C-2141-BB20-1FF757C2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5" y="1428789"/>
            <a:ext cx="8157619" cy="4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80704" y="437573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Première association de parents d’élèves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65917" y="1319662"/>
            <a:ext cx="7405221" cy="470344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L’Apel c’est…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90 ans 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d’histoire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plus de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950 000 adhérents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la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seule association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de parents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reconnue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par l’Enseignement catholique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Une structure fédérale avec des rôles distincts : </a:t>
            </a:r>
          </a:p>
          <a:p>
            <a:pPr algn="l"/>
            <a:endParaRPr lang="fr-FR" sz="20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d’établissement</a:t>
            </a:r>
          </a:p>
          <a:p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départementale</a:t>
            </a:r>
          </a:p>
          <a:p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académique</a:t>
            </a:r>
          </a:p>
          <a:p>
            <a:endParaRPr lang="fr-FR" sz="20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nationale</a:t>
            </a: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2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0871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80704" y="448082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Cinq missions essentielles</a:t>
            </a: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3</a:t>
            </a:fld>
            <a:endParaRPr lang="fr-FR" sz="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048E2A-FBFB-2D43-A643-AD4C6E13C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3" y="1156989"/>
            <a:ext cx="7609115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58933" y="431089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Accueillir et représenter tous les parents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79664" y="2113904"/>
            <a:ext cx="7675684" cy="33507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« Le mouvement des Apel représente les familles qui, dans la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diversité de leurs identités 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sociales, culturelles, politiques, philosophiques ou religieuses, ont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librement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choisi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de confier leurs enfants </a:t>
            </a:r>
            <a:b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</a:b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à un établissement catholique d’enseignement. »</a:t>
            </a:r>
          </a:p>
          <a:p>
            <a:r>
              <a:rPr lang="fr-FR" sz="1800" dirty="0">
                <a:solidFill>
                  <a:schemeClr val="tx1"/>
                </a:solidFill>
                <a:latin typeface="Helvetica 45 Light"/>
                <a:cs typeface="Helvetica 45 Light"/>
              </a:rPr>
              <a:t/>
            </a:r>
            <a:br>
              <a:rPr lang="fr-FR" sz="1800" dirty="0">
                <a:solidFill>
                  <a:schemeClr val="tx1"/>
                </a:solidFill>
                <a:latin typeface="Helvetica 45 Light"/>
                <a:cs typeface="Helvetica 45 Light"/>
              </a:rPr>
            </a:br>
            <a:r>
              <a:rPr lang="fr-FR" sz="1800" b="1" dirty="0">
                <a:solidFill>
                  <a:schemeClr val="tx1"/>
                </a:solidFill>
                <a:latin typeface="Helvetica 45 Light"/>
                <a:cs typeface="Helvetica 45 Light"/>
              </a:rPr>
              <a:t>Projet du mouvement des Apel</a:t>
            </a: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4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8161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5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Les services offerts </a:t>
            </a:r>
            <a:b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</a:br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aux parents par l’Apel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5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6476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02AA97-7030-4446-9C9E-82528314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515887-9D3F-4941-AF3A-2DCD2917F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3" t="23002" r="20714" b="22685"/>
          <a:stretch/>
        </p:blipFill>
        <p:spPr>
          <a:xfrm>
            <a:off x="457199" y="1209836"/>
            <a:ext cx="3461657" cy="2508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1F1F11-97F7-4D4C-B226-FBE1DC48B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t="21415" r="32858" b="24274"/>
          <a:stretch/>
        </p:blipFill>
        <p:spPr>
          <a:xfrm>
            <a:off x="5018313" y="1209835"/>
            <a:ext cx="3461657" cy="25082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408A95-78B0-4121-BDAC-A35137043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86" t="21732" r="21071" b="21732"/>
          <a:stretch/>
        </p:blipFill>
        <p:spPr>
          <a:xfrm>
            <a:off x="457199" y="3876662"/>
            <a:ext cx="3461657" cy="26109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6926A1-C639-4F73-9776-617F784D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00" t="21097" r="20357" b="20144"/>
          <a:stretch/>
        </p:blipFill>
        <p:spPr>
          <a:xfrm>
            <a:off x="5018314" y="3876662"/>
            <a:ext cx="3461657" cy="27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C60382-4CC7-4604-8DE8-7B3617A1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B02712-D114-4FA4-BF94-A017F61D1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4" t="22050" r="20535" b="20779"/>
          <a:stretch/>
        </p:blipFill>
        <p:spPr>
          <a:xfrm>
            <a:off x="408215" y="1273628"/>
            <a:ext cx="3869872" cy="29391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93578A-65B9-418A-945D-6658CE6DC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8" t="21731" r="32500" b="21098"/>
          <a:stretch/>
        </p:blipFill>
        <p:spPr>
          <a:xfrm>
            <a:off x="4816928" y="3429000"/>
            <a:ext cx="3869872" cy="29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8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La cotisation à l’Apel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8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3746331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289</Words>
  <Application>Microsoft Office PowerPoint</Application>
  <PresentationFormat>Affichage à l'écran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45 Light</vt:lpstr>
      <vt:lpstr>Martel Sans Black</vt:lpstr>
      <vt:lpstr>Roboto</vt:lpstr>
      <vt:lpstr>Thème Office</vt:lpstr>
      <vt:lpstr>Conception personnalisée</vt:lpstr>
      <vt:lpstr>APEL Sainte Jeanne d’Arc Herblay-sur-Seine</vt:lpstr>
      <vt:lpstr>Présentation PowerPoint</vt:lpstr>
      <vt:lpstr>Première association de parents d’élèves</vt:lpstr>
      <vt:lpstr>Cinq missions essentielles</vt:lpstr>
      <vt:lpstr>Accueillir et représenter tous les parents</vt:lpstr>
      <vt:lpstr>Les services offerts  aux parents par l’Apel</vt:lpstr>
      <vt:lpstr>Présentation PowerPoint</vt:lpstr>
      <vt:lpstr>Présentation PowerPoint</vt:lpstr>
      <vt:lpstr>La cotisation à l’Apel</vt:lpstr>
      <vt:lpstr>La cotisation finance…</vt:lpstr>
      <vt:lpstr>Votre Apel d’établissement</vt:lpstr>
      <vt:lpstr>Présentation de l’équipe</vt:lpstr>
      <vt:lpstr>Organisation du travail de l’équipe</vt:lpstr>
      <vt:lpstr>Bénévole Apel : pourquoi pas vous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caroll richon</dc:creator>
  <cp:lastModifiedBy>bruno meyer</cp:lastModifiedBy>
  <cp:revision>247</cp:revision>
  <dcterms:created xsi:type="dcterms:W3CDTF">2018-11-19T11:36:50Z</dcterms:created>
  <dcterms:modified xsi:type="dcterms:W3CDTF">2020-10-07T14:35:37Z</dcterms:modified>
</cp:coreProperties>
</file>